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5" r:id="rId3"/>
    <p:sldId id="271" r:id="rId4"/>
    <p:sldId id="272" r:id="rId5"/>
    <p:sldId id="258" r:id="rId6"/>
    <p:sldId id="260" r:id="rId7"/>
    <p:sldId id="273" r:id="rId8"/>
    <p:sldId id="264" r:id="rId9"/>
    <p:sldId id="274" r:id="rId10"/>
    <p:sldId id="268" r:id="rId11"/>
    <p:sldId id="267" r:id="rId12"/>
    <p:sldId id="269" r:id="rId13"/>
    <p:sldId id="270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3"/>
    <p:restoredTop sz="73412"/>
  </p:normalViewPr>
  <p:slideViewPr>
    <p:cSldViewPr snapToGrid="0" snapToObjects="1" showGuides="1">
      <p:cViewPr varScale="1">
        <p:scale>
          <a:sx n="104" d="100"/>
          <a:sy n="104" d="100"/>
        </p:scale>
        <p:origin x="232" y="44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62CAC-1545-EC47-8408-E462C4B68A54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D3BA-B55D-EC47-BD53-CBDAF8B26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33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09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tackled a brain tumor detection task by end-to-end training two of the state-of-the-art convolutional neural networks for semantic image segmentations.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U-Net model had a relatively simple architecture, and it could be relatively easily implemented and trained on a single NVIDIA GPU (TESLA P100) with 16GB memory.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U-Net outperformed the more complex and deeper FC-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DenseNets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least on the versions of the models we configured.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Admittedly, there are many model parametric, hyper-parametric, and schematic (e.g. postprocessing) spaces we have not exhaustively explored that might improve model performance, which would be an important direction of future studies.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6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96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To assess model performance, we used the held-out test set and visualized model predictions and ground truths in tandem for each class and observed that they largely overlapped.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Note the alignment and misalignment between ground truth labeling and predictions.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87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then quantified model performance using diverse metrics.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Accuracy: The percent of pixels that are correctly classified.  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Precision: The ratio of true positives to all predicted positives (true positives + false positives).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Sensitivity: The ratio of true positives to all possible positives (true positives + false negatives).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>
                <a:latin typeface="Avenir Book" panose="02000503020000020003" pitchFamily="2" charset="0"/>
              </a:rPr>
              <a:t>Specificity: The ratio of true negatives to all possible negatives (true negatives + false positives).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Intersection-over-Union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The ratio between the area of overlap and the area of union.  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 coefficient (F1 score): 2 * The Area of Overlap divided by the sum of the total number of pixels.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latin typeface="Avenir Book" panose="02000503020000020003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56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architecture of the full-connected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DenseNets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(FC-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DenseNets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similar to that of the U-Net in the sense that it comprises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(contracting)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(expanding) paths as well as the skip connections from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path.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incorporated 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dense blocks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which 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feature outputs are iteratively concatenated in a feedforward fashion to facilitate the feature reuse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 rtl="0">
              <a:buFontTx/>
              <a:buChar char="-"/>
            </a:pP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dense block comprises several repetitions of a series that consists of </a:t>
            </a:r>
            <a:r>
              <a:rPr lang="en-US" sz="1200" b="1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normalization, activation, convolution and dropout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layer of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is referred to as a bottleneck which is a dense block. 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comprises convolution,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operations (transposed convolutions), and skip connections.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Transition up modules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previous feature maps, which are then concatenated to the ones coming from the skip connection to form the input of a new dense block.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last dense block summarizes the information contained in all the previous dense blocks at the same resolution.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information from earlier dense blocks is lost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transition down due to the pooling operation.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Nevertheless, this information is available in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of the network and can be passed via skip connections.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Hence, the dense blocks of the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upsampling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path are computed using all the available feature maps at a given resolution, leading to a very deep FC-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DenseNets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  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16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4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D3BA-B55D-EC47-BD53-CBDAF8B26A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02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4C9D-B916-7B46-A729-3EFB53968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6F829-5817-A947-8956-DEFEF4C72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67053-DAEE-0F44-89C0-159C4EC6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9852-3226-8D48-B0E8-E515DFDD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0688-07CE-8F4A-A3BB-5D87A05D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E1D0-6226-B940-AED1-932F3E8C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8189F8-32E8-E04E-A0DC-22FB258CF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F7A01-F463-B647-BC1D-2EB33723A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6AB6D-271A-DC4B-80B2-B249F4BC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CA14C-0E40-374B-94E6-9B82CCE5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18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B03A45-E9AB-FE4F-ACBE-F435482FC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EBEB2-0562-214E-B929-B4D7286A3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6B11F-91C2-DC4F-95BF-77C5BA9F8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983FA-0F1C-A94E-A870-0BF119BE4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6A550-5E20-2047-92D8-BCC4A1AF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7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DFD3-45B8-BA4A-8A07-1545B5348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02F66-AD94-4E49-9C15-73A8CE9E7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B8105-C61D-CC4D-A147-08CB7A498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B705E-9A9C-374C-9601-A733F9F2C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DF2CE-FB92-C945-884E-96348E02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0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1E8DB-CD0E-D540-84A8-ED18706F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B0865-F298-AF40-AFAD-5216B7C73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372B8-41F7-5649-A7FE-6BA8F4981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1B0D0-C2F5-9E4A-976A-53904C96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6826-831C-D146-B7E0-6512C222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54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1D4A-5418-6749-86E6-53CDCFC6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6152E-AC26-AD4E-ABFF-95375DCF7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FC4B1-68CE-F84B-92CD-97548BEEE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F9909-772F-A74D-9745-D7B997D8A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ADD00-7061-3046-A369-4D666D399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56C63-FD97-D746-83B7-0C7A879B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5971-E337-AA4E-B946-5A6D4B2B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D2A02-5661-774E-A5C8-E87662C32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0E8C7-5D83-0E43-BE1B-18F51BA89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2FED1-BF25-AD40-9E81-DB01BA223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24A0F-BA4D-9248-AEC2-33AE64BB7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C639DF-0893-6948-B13A-3BC0E98A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CBC6E-F422-3944-8B44-FB8EE06E7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5A21F4-BFF0-254F-8224-6ADC1CEC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15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D39D9-3626-D248-A17C-3624B2DD2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DD329-7C43-4C42-BE40-58981FD43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E8E20-3F61-9449-AAA0-14B4D0857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39163-996D-8E4E-A0E8-4FB53495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63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1572AE-6BB6-AB44-9E7C-D562D0CE5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1DEBE-543C-284F-A8CD-56CF248BF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6D05C-931B-5346-98B9-CCAAD01BB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58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E72B-42DC-774C-91E7-6905F047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E3308-2326-DF45-8CB9-D9F75B6FA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A6B4B-CB7F-A34F-A833-FD68F200B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3A94C-D837-2A43-B4E9-AC8EF3F0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3909E-842C-6D4D-869D-F4B508E42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314BEC-6A91-E448-8DA1-4923490B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22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3103-5590-B44D-95E0-CC9768F6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B8047-E1A9-274A-A357-CC0A22D301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D0711-7C83-6549-98A2-F80B72840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0B685-74EC-314F-9CA4-E6374358C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18B3E-5C9E-BC47-AB64-BA7D06E1B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F828C-7FC5-124D-B889-097397C38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4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F7DD2A-5036-D844-93CB-B83727ED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04114-62E8-C04A-A391-6E442B5B5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300B9-AC6F-0B44-924E-79932946BC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05714-812E-784F-A228-5F93A4C88458}" type="datetimeFigureOut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D5647-C143-1A4E-9165-E4319CE5A3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50100-7152-D34A-920E-492A2B183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9468E-34BA-1046-BB1C-7370373EE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7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9D89A2E-D16C-D640-8512-FF1863228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235"/>
          <a:stretch/>
        </p:blipFill>
        <p:spPr bwMode="auto">
          <a:xfrm>
            <a:off x="-1504" y="10907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8660E9-5FF9-2C4E-B601-1411E0BCEE14}"/>
              </a:ext>
            </a:extLst>
          </p:cNvPr>
          <p:cNvSpPr txBox="1"/>
          <p:nvPr/>
        </p:nvSpPr>
        <p:spPr>
          <a:xfrm>
            <a:off x="2820203" y="6600872"/>
            <a:ext cx="9394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</a:rPr>
              <a:t>Image credit: </a:t>
            </a:r>
            <a:r>
              <a:rPr lang="en-US" sz="1000" b="1" dirty="0" err="1">
                <a:solidFill>
                  <a:schemeClr val="bg1"/>
                </a:solidFill>
              </a:rPr>
              <a:t>www.medicinenet.com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41E1C3-D760-744D-AC1F-4F4F94554998}"/>
              </a:ext>
            </a:extLst>
          </p:cNvPr>
          <p:cNvSpPr txBox="1"/>
          <p:nvPr/>
        </p:nvSpPr>
        <p:spPr>
          <a:xfrm>
            <a:off x="2780095" y="522638"/>
            <a:ext cx="9394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77"/>
              </a:rPr>
              <a:t>Brain tumor segmentation with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Berlin Sans FB" panose="020E0602020502020306" pitchFamily="34" charset="77"/>
              </a:rPr>
              <a:t>U-Net and FC-</a:t>
            </a:r>
            <a:r>
              <a:rPr lang="en-US" sz="32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DenseNets</a:t>
            </a:r>
            <a:endParaRPr lang="en-US" sz="3200" dirty="0">
              <a:solidFill>
                <a:schemeClr val="bg1"/>
              </a:solidFill>
              <a:latin typeface="Berlin Sans FB" panose="020E0602020502020306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7C5B59-5F56-4242-8DEE-95013617163E}"/>
              </a:ext>
            </a:extLst>
          </p:cNvPr>
          <p:cNvSpPr txBox="1"/>
          <p:nvPr/>
        </p:nvSpPr>
        <p:spPr>
          <a:xfrm>
            <a:off x="7500905" y="1761458"/>
            <a:ext cx="4644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Junchol</a:t>
            </a:r>
            <a:r>
              <a:rPr lang="en-US" sz="2400" dirty="0">
                <a:solidFill>
                  <a:schemeClr val="bg1"/>
                </a:solidFill>
                <a:latin typeface="Berlin Sans FB" panose="020E0602020502020306" pitchFamily="34" charset="77"/>
              </a:rPr>
              <a:t> Park 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Springboard mentors: </a:t>
            </a:r>
          </a:p>
          <a:p>
            <a:pPr algn="r"/>
            <a:r>
              <a:rPr lang="en-US" sz="2000" dirty="0" err="1">
                <a:solidFill>
                  <a:schemeClr val="bg1"/>
                </a:solidFill>
                <a:latin typeface="Berlin Sans FB" panose="020E0602020502020306" pitchFamily="34" charset="77"/>
              </a:rPr>
              <a:t>Dipanjan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77"/>
              </a:rPr>
              <a:t> Sarkar</a:t>
            </a:r>
          </a:p>
        </p:txBody>
      </p:sp>
    </p:spTree>
    <p:extLst>
      <p:ext uri="{BB962C8B-B14F-4D97-AF65-F5344CB8AC3E}">
        <p14:creationId xmlns:p14="http://schemas.microsoft.com/office/powerpoint/2010/main" val="4168120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F91F6-943C-CE40-9730-6A0435B87305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U-Net performance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2A74D-0D56-084D-A273-EFD5691939DE}"/>
              </a:ext>
            </a:extLst>
          </p:cNvPr>
          <p:cNvSpPr txBox="1"/>
          <p:nvPr/>
        </p:nvSpPr>
        <p:spPr>
          <a:xfrm>
            <a:off x="2309340" y="1278310"/>
            <a:ext cx="7573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Accuracy, Precision, Sensitivity, Specificity.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These four metrics are more susceptible to the class imbalance issue.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Intersection-over-Union (</a:t>
            </a:r>
            <a:r>
              <a:rPr lang="en-US" dirty="0" err="1">
                <a:latin typeface="Avenir Book" panose="02000503020000020003" pitchFamily="2" charset="0"/>
              </a:rPr>
              <a:t>IoU</a:t>
            </a:r>
            <a:r>
              <a:rPr lang="en-US" dirty="0">
                <a:latin typeface="Avenir Book" panose="02000503020000020003" pitchFamily="2" charset="0"/>
              </a:rPr>
              <a:t>), Dice coefficient (F1 score).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Dice NECROTIC/CORE, Dice EDEMA, Dice ENHANCING.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29CFEEB-5FDC-B548-91AC-9F21A8AE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841" y="2896052"/>
            <a:ext cx="6292318" cy="35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11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D808B3E-2F27-334F-8C58-FA91C9338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076241"/>
            <a:ext cx="5638800" cy="53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DE738F-05D3-F945-B6B3-3E38A3BE8439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FC-</a:t>
            </a:r>
            <a:r>
              <a:rPr lang="en-US" sz="2400" b="1" dirty="0" err="1">
                <a:latin typeface="Avenir Book" panose="02000503020000020003" pitchFamily="2" charset="0"/>
              </a:rPr>
              <a:t>DenseNets</a:t>
            </a:r>
            <a:r>
              <a:rPr lang="en-US" sz="2400" b="1" dirty="0">
                <a:latin typeface="Avenir Book" panose="02000503020000020003" pitchFamily="2" charset="0"/>
              </a:rPr>
              <a:t> model: Architecture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E571EC-B75D-2A49-9FC3-B843885B2C32}"/>
              </a:ext>
            </a:extLst>
          </p:cNvPr>
          <p:cNvCxnSpPr>
            <a:cxnSpLocks/>
          </p:cNvCxnSpPr>
          <p:nvPr/>
        </p:nvCxnSpPr>
        <p:spPr>
          <a:xfrm flipV="1">
            <a:off x="6133071" y="1705230"/>
            <a:ext cx="786714" cy="1884408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4CCDC9-09B8-9F43-B6DF-2C3CFEB65BBB}"/>
              </a:ext>
            </a:extLst>
          </p:cNvPr>
          <p:cNvCxnSpPr>
            <a:cxnSpLocks/>
          </p:cNvCxnSpPr>
          <p:nvPr/>
        </p:nvCxnSpPr>
        <p:spPr>
          <a:xfrm>
            <a:off x="6133071" y="3589638"/>
            <a:ext cx="786714" cy="1995616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B3B92B-98B6-E948-83C1-C80541AA9496}"/>
              </a:ext>
            </a:extLst>
          </p:cNvPr>
          <p:cNvSpPr txBox="1"/>
          <p:nvPr/>
        </p:nvSpPr>
        <p:spPr>
          <a:xfrm>
            <a:off x="6919785" y="6196742"/>
            <a:ext cx="3459891" cy="285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credit: https://</a:t>
            </a:r>
            <a:r>
              <a:rPr lang="en-US" sz="12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arxiv.org</a:t>
            </a:r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/abs/1611.09326</a:t>
            </a:r>
          </a:p>
        </p:txBody>
      </p:sp>
    </p:spTree>
    <p:extLst>
      <p:ext uri="{BB962C8B-B14F-4D97-AF65-F5344CB8AC3E}">
        <p14:creationId xmlns:p14="http://schemas.microsoft.com/office/powerpoint/2010/main" val="100844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B4D998E-C528-F94A-A7EB-B82B985B9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1485900"/>
            <a:ext cx="78359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281E2E-4EB5-994B-94A9-D78F3720453A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FC-</a:t>
            </a:r>
            <a:r>
              <a:rPr lang="en-US" sz="2400" b="1" dirty="0" err="1">
                <a:latin typeface="Avenir Book" panose="02000503020000020003" pitchFamily="2" charset="0"/>
              </a:rPr>
              <a:t>DenseNets</a:t>
            </a:r>
            <a:r>
              <a:rPr lang="en-US" sz="2400" b="1" dirty="0">
                <a:latin typeface="Avenir Book" panose="02000503020000020003" pitchFamily="2" charset="0"/>
              </a:rPr>
              <a:t> model: Training 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97FC5-6B51-5B49-9411-8740B1D721DA}"/>
              </a:ext>
            </a:extLst>
          </p:cNvPr>
          <p:cNvSpPr txBox="1"/>
          <p:nvPr/>
        </p:nvSpPr>
        <p:spPr>
          <a:xfrm>
            <a:off x="1767065" y="5559449"/>
            <a:ext cx="86578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FC-</a:t>
            </a:r>
            <a:r>
              <a:rPr lang="en-US" sz="1600" dirty="0" err="1">
                <a:latin typeface="Avenir Book" panose="02000503020000020003" pitchFamily="2" charset="0"/>
              </a:rPr>
              <a:t>DenseNets</a:t>
            </a:r>
            <a:r>
              <a:rPr lang="en-US" sz="1600" dirty="0">
                <a:latin typeface="Avenir Book" panose="02000503020000020003" pitchFamily="2" charset="0"/>
              </a:rPr>
              <a:t> involve much greater depths and feature maps and led to a memory issue.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To circumvent the memory issue, images had to be resized to 64 x 64 pixels.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We observed convergence of train loss, but not validation loss.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Evaluation metrics improved on the train set, but not the validation set.   </a:t>
            </a:r>
          </a:p>
        </p:txBody>
      </p:sp>
    </p:spTree>
    <p:extLst>
      <p:ext uri="{BB962C8B-B14F-4D97-AF65-F5344CB8AC3E}">
        <p14:creationId xmlns:p14="http://schemas.microsoft.com/office/powerpoint/2010/main" val="124217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1D1026D-4279-1B4F-9B47-8E8EA9519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413" y="1278926"/>
            <a:ext cx="7395175" cy="478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67496-526D-E14B-B79C-B1188147D492}"/>
              </a:ext>
            </a:extLst>
          </p:cNvPr>
          <p:cNvSpPr txBox="1"/>
          <p:nvPr/>
        </p:nvSpPr>
        <p:spPr>
          <a:xfrm>
            <a:off x="1722360" y="465093"/>
            <a:ext cx="874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Comparing U-Net and FC-</a:t>
            </a:r>
            <a:r>
              <a:rPr lang="en-US" sz="2400" b="1" dirty="0" err="1">
                <a:latin typeface="Avenir Book" panose="02000503020000020003" pitchFamily="2" charset="0"/>
              </a:rPr>
              <a:t>DenseNets</a:t>
            </a:r>
            <a:r>
              <a:rPr lang="en-US" sz="2400" b="1" dirty="0">
                <a:latin typeface="Avenir Book" panose="02000503020000020003" pitchFamily="2" charset="0"/>
              </a:rPr>
              <a:t> performance </a:t>
            </a:r>
          </a:p>
        </p:txBody>
      </p:sp>
    </p:spTree>
    <p:extLst>
      <p:ext uri="{BB962C8B-B14F-4D97-AF65-F5344CB8AC3E}">
        <p14:creationId xmlns:p14="http://schemas.microsoft.com/office/powerpoint/2010/main" val="247446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69B72-95CB-3544-91BF-D682DA5E36BF}"/>
              </a:ext>
            </a:extLst>
          </p:cNvPr>
          <p:cNvSpPr txBox="1"/>
          <p:nvPr/>
        </p:nvSpPr>
        <p:spPr>
          <a:xfrm>
            <a:off x="3028709" y="528550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7CF36C-BE04-9249-B549-14FF5EAA9308}"/>
              </a:ext>
            </a:extLst>
          </p:cNvPr>
          <p:cNvSpPr txBox="1"/>
          <p:nvPr/>
        </p:nvSpPr>
        <p:spPr>
          <a:xfrm>
            <a:off x="2309339" y="1640522"/>
            <a:ext cx="75733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We trained two of the state-of-the-art convolutional neural networks for segmentation of brain tumor subregions on MRI scans.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The U-Net with relatively simple architecture outperformed FC-</a:t>
            </a:r>
            <a:r>
              <a:rPr lang="en-US" dirty="0" err="1">
                <a:latin typeface="Avenir Book" panose="02000503020000020003" pitchFamily="2" charset="0"/>
              </a:rPr>
              <a:t>DenseNets</a:t>
            </a:r>
            <a:r>
              <a:rPr lang="en-US" dirty="0">
                <a:latin typeface="Avenir Book" panose="02000503020000020003" pitchFamily="2" charset="0"/>
              </a:rPr>
              <a:t> with greater depths and model complexity.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Admittedly, performance of either model could be improved by adjusting: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Model parameters (e.g., depths, the # of feature maps etc.).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Hyper parameters (e.g., learning rate).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Other schemes: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Data augmentation.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Post processing (e.g., conditional random fields).  </a:t>
            </a:r>
          </a:p>
        </p:txBody>
      </p:sp>
    </p:spTree>
    <p:extLst>
      <p:ext uri="{BB962C8B-B14F-4D97-AF65-F5344CB8AC3E}">
        <p14:creationId xmlns:p14="http://schemas.microsoft.com/office/powerpoint/2010/main" val="32476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D25729-71D2-3B45-BED5-A6EC63CD8AAF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Intro.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F64862-C3E1-FB40-BB0E-7BCB0572E8C5}"/>
              </a:ext>
            </a:extLst>
          </p:cNvPr>
          <p:cNvGrpSpPr/>
          <p:nvPr/>
        </p:nvGrpSpPr>
        <p:grpSpPr>
          <a:xfrm>
            <a:off x="7895354" y="5519645"/>
            <a:ext cx="4091237" cy="1307209"/>
            <a:chOff x="7895354" y="5499767"/>
            <a:chExt cx="4091237" cy="1307209"/>
          </a:xfrm>
        </p:grpSpPr>
        <p:pic>
          <p:nvPicPr>
            <p:cNvPr id="6" name="Picture 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86CFC0F-03D1-7843-AAD7-3F66239A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5354" y="5499767"/>
              <a:ext cx="1267937" cy="130720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2B451E-9410-0C4E-999D-E13686AB7E69}"/>
                </a:ext>
              </a:extLst>
            </p:cNvPr>
            <p:cNvSpPr txBox="1"/>
            <p:nvPr/>
          </p:nvSpPr>
          <p:spPr>
            <a:xfrm>
              <a:off x="9104242" y="5801037"/>
              <a:ext cx="28823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Brain Tumor Segmentation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With U-NET, FC-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DenseNets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F0502020204030204" pitchFamily="34" charset="0"/>
                <a:ea typeface="Apple Color Emoji" pitchFamily="2" charset="0"/>
                <a:cs typeface="Berlin Sans FB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D2B5236-158A-0F4C-8050-B68689A993C4}"/>
              </a:ext>
            </a:extLst>
          </p:cNvPr>
          <p:cNvSpPr txBox="1"/>
          <p:nvPr/>
        </p:nvSpPr>
        <p:spPr>
          <a:xfrm>
            <a:off x="2091714" y="918737"/>
            <a:ext cx="8008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What are in this image, and where in the image are they located?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Semantic image segmentation predicts class labels for each pixel in the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A key application in image processing and computer vision, which has been widely used in numerous areas such as intelligent transportation.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24CA0-B1F2-EF49-A012-0391C13039A5}"/>
              </a:ext>
            </a:extLst>
          </p:cNvPr>
          <p:cNvSpPr txBox="1"/>
          <p:nvPr/>
        </p:nvSpPr>
        <p:spPr>
          <a:xfrm>
            <a:off x="13855148" y="-516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EC4A1-35E2-7B4B-BF1F-B12EEF592558}"/>
              </a:ext>
            </a:extLst>
          </p:cNvPr>
          <p:cNvSpPr txBox="1"/>
          <p:nvPr/>
        </p:nvSpPr>
        <p:spPr>
          <a:xfrm>
            <a:off x="2141905" y="2426878"/>
            <a:ext cx="800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An example segmentation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A7618-1259-804F-BDD3-4BAD13DD1878}"/>
              </a:ext>
            </a:extLst>
          </p:cNvPr>
          <p:cNvSpPr txBox="1"/>
          <p:nvPr/>
        </p:nvSpPr>
        <p:spPr>
          <a:xfrm>
            <a:off x="1361800" y="5417327"/>
            <a:ext cx="9394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credit: George Seif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551B5-67EF-F74C-9AD7-4DE521F7C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335" y="2282821"/>
            <a:ext cx="6371330" cy="318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1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22E133-7F8D-444A-AC7D-71E2E94F2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328" y="2574606"/>
            <a:ext cx="8391344" cy="294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25729-71D2-3B45-BED5-A6EC63CD8AAF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Intro.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F64862-C3E1-FB40-BB0E-7BCB0572E8C5}"/>
              </a:ext>
            </a:extLst>
          </p:cNvPr>
          <p:cNvGrpSpPr/>
          <p:nvPr/>
        </p:nvGrpSpPr>
        <p:grpSpPr>
          <a:xfrm>
            <a:off x="7895354" y="5519645"/>
            <a:ext cx="4091237" cy="1307209"/>
            <a:chOff x="7895354" y="5499767"/>
            <a:chExt cx="4091237" cy="1307209"/>
          </a:xfrm>
        </p:grpSpPr>
        <p:pic>
          <p:nvPicPr>
            <p:cNvPr id="6" name="Picture 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86CFC0F-03D1-7843-AAD7-3F66239A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5354" y="5499767"/>
              <a:ext cx="1267937" cy="130720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2B451E-9410-0C4E-999D-E13686AB7E69}"/>
                </a:ext>
              </a:extLst>
            </p:cNvPr>
            <p:cNvSpPr txBox="1"/>
            <p:nvPr/>
          </p:nvSpPr>
          <p:spPr>
            <a:xfrm>
              <a:off x="9104242" y="5801037"/>
              <a:ext cx="28823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Brain Tumor Segmentation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With U-NET, FC-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DenseNets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F0502020204030204" pitchFamily="34" charset="0"/>
                <a:ea typeface="Apple Color Emoji" pitchFamily="2" charset="0"/>
                <a:cs typeface="Berlin Sans FB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D2B5236-158A-0F4C-8050-B68689A993C4}"/>
              </a:ext>
            </a:extLst>
          </p:cNvPr>
          <p:cNvSpPr txBox="1"/>
          <p:nvPr/>
        </p:nvSpPr>
        <p:spPr>
          <a:xfrm>
            <a:off x="2514252" y="856952"/>
            <a:ext cx="7163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It takes RGB or grayscale images and generates a segmentation map where each pixel contains a class label as an integer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In medicine, image segmentation is widely used for diagnostics.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One active area of research is brain tumor segmentation on MRI scans.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In this project, we tackle tumor segmentation using two state-of-the-art convolutional neural networks – U-Net, FC-</a:t>
            </a:r>
            <a:r>
              <a:rPr lang="en-US" sz="1600" dirty="0" err="1">
                <a:latin typeface="Avenir Book" panose="02000503020000020003" pitchFamily="2" charset="0"/>
              </a:rPr>
              <a:t>DenseNets</a:t>
            </a:r>
            <a:r>
              <a:rPr lang="en-US" sz="1600" dirty="0">
                <a:latin typeface="Avenir Book" panose="02000503020000020003" pitchFamily="2" charset="0"/>
              </a:rPr>
              <a:t>.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24CA0-B1F2-EF49-A012-0391C13039A5}"/>
              </a:ext>
            </a:extLst>
          </p:cNvPr>
          <p:cNvSpPr txBox="1"/>
          <p:nvPr/>
        </p:nvSpPr>
        <p:spPr>
          <a:xfrm>
            <a:off x="13855148" y="-516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5EC4A1-35E2-7B4B-BF1F-B12EEF592558}"/>
              </a:ext>
            </a:extLst>
          </p:cNvPr>
          <p:cNvSpPr txBox="1"/>
          <p:nvPr/>
        </p:nvSpPr>
        <p:spPr>
          <a:xfrm>
            <a:off x="2141905" y="2426878"/>
            <a:ext cx="800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An example segmentation 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A7618-1259-804F-BDD3-4BAD13DD1878}"/>
              </a:ext>
            </a:extLst>
          </p:cNvPr>
          <p:cNvSpPr txBox="1"/>
          <p:nvPr/>
        </p:nvSpPr>
        <p:spPr>
          <a:xfrm>
            <a:off x="1361800" y="5417327"/>
            <a:ext cx="9394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credit: </a:t>
            </a:r>
            <a:r>
              <a:rPr lang="en-US" sz="12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www.jeremyjordan.me</a:t>
            </a:r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/semantic-segmentation</a:t>
            </a:r>
          </a:p>
        </p:txBody>
      </p:sp>
    </p:spTree>
    <p:extLst>
      <p:ext uri="{BB962C8B-B14F-4D97-AF65-F5344CB8AC3E}">
        <p14:creationId xmlns:p14="http://schemas.microsoft.com/office/powerpoint/2010/main" val="34351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F64862-C3E1-FB40-BB0E-7BCB0572E8C5}"/>
              </a:ext>
            </a:extLst>
          </p:cNvPr>
          <p:cNvGrpSpPr/>
          <p:nvPr/>
        </p:nvGrpSpPr>
        <p:grpSpPr>
          <a:xfrm>
            <a:off x="7895354" y="5519645"/>
            <a:ext cx="4091237" cy="1307209"/>
            <a:chOff x="7895354" y="5499767"/>
            <a:chExt cx="4091237" cy="1307209"/>
          </a:xfrm>
        </p:grpSpPr>
        <p:pic>
          <p:nvPicPr>
            <p:cNvPr id="6" name="Picture 5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86CFC0F-03D1-7843-AAD7-3F66239AB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5354" y="5499767"/>
              <a:ext cx="1267937" cy="130720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2B451E-9410-0C4E-999D-E13686AB7E69}"/>
                </a:ext>
              </a:extLst>
            </p:cNvPr>
            <p:cNvSpPr txBox="1"/>
            <p:nvPr/>
          </p:nvSpPr>
          <p:spPr>
            <a:xfrm>
              <a:off x="9104242" y="5801037"/>
              <a:ext cx="28823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Brain Tumor Segmentation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With U-NET, FC-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DenseNets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F0502020204030204" pitchFamily="34" charset="0"/>
                <a:ea typeface="Apple Color Emoji" pitchFamily="2" charset="0"/>
                <a:cs typeface="Berlin Sans FB" panose="020F050202020403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D2B5236-158A-0F4C-8050-B68689A993C4}"/>
              </a:ext>
            </a:extLst>
          </p:cNvPr>
          <p:cNvSpPr txBox="1"/>
          <p:nvPr/>
        </p:nvSpPr>
        <p:spPr>
          <a:xfrm>
            <a:off x="1614375" y="1125677"/>
            <a:ext cx="8963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The MRI data are collected/preprocessed by the </a:t>
            </a:r>
            <a:r>
              <a:rPr lang="en-US" sz="1600" dirty="0" err="1">
                <a:latin typeface="Avenir Book" panose="02000503020000020003" pitchFamily="2" charset="0"/>
              </a:rPr>
              <a:t>BraTS</a:t>
            </a:r>
            <a:r>
              <a:rPr lang="en-US" sz="1600" dirty="0">
                <a:latin typeface="Avenir Book" panose="02000503020000020003" pitchFamily="2" charset="0"/>
              </a:rPr>
              <a:t> community for 2020 </a:t>
            </a:r>
            <a:r>
              <a:rPr lang="en-US" sz="1600" dirty="0" err="1">
                <a:latin typeface="Avenir Book" panose="02000503020000020003" pitchFamily="2" charset="0"/>
              </a:rPr>
              <a:t>BraTS</a:t>
            </a:r>
            <a:r>
              <a:rPr lang="en-US" sz="1600" dirty="0">
                <a:latin typeface="Avenir Book" panose="02000503020000020003" pitchFamily="2" charset="0"/>
              </a:rPr>
              <a:t> challenge.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The dataset consists of 369 multimodal MRI scans of glioblastoma and lower grade glioma with accompanying ground truth labels by expert neuroradiologists.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For model training, we used images of two modalities: Flair, T1ce.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The dimension of each volume/modality is 240 (height) x 240 (width) x 155 (slices).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724CA0-B1F2-EF49-A012-0391C13039A5}"/>
              </a:ext>
            </a:extLst>
          </p:cNvPr>
          <p:cNvSpPr txBox="1"/>
          <p:nvPr/>
        </p:nvSpPr>
        <p:spPr>
          <a:xfrm>
            <a:off x="13855148" y="-516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892C81E-F6CC-CE46-87EC-30CAD6EDD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6" y="3026748"/>
            <a:ext cx="11906821" cy="238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64BAF3-2318-CA4D-9744-FF7C21A2EF96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Dataset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FC45930-B062-5F41-8783-51AB4460E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10261"/>
            <a:ext cx="79248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8DE2735-1F26-6440-811F-AF1C733B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75" y="2556832"/>
            <a:ext cx="9161583" cy="289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96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2D8B03F-553A-A44C-BE9B-4DDAB6EFF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59067"/>
            <a:ext cx="79248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DA8160-F5F3-C04B-921E-BFBA78D484B6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Dataset (target)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3B92E-D676-3A43-B902-0B3A168E0675}"/>
              </a:ext>
            </a:extLst>
          </p:cNvPr>
          <p:cNvSpPr txBox="1"/>
          <p:nvPr/>
        </p:nvSpPr>
        <p:spPr>
          <a:xfrm>
            <a:off x="2676906" y="4527594"/>
            <a:ext cx="683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Ground truth annotations label each pixel into four classes.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3B8C4-E1FC-7546-994B-72EF1D5DD168}"/>
              </a:ext>
            </a:extLst>
          </p:cNvPr>
          <p:cNvSpPr txBox="1"/>
          <p:nvPr/>
        </p:nvSpPr>
        <p:spPr>
          <a:xfrm>
            <a:off x="4810506" y="4850034"/>
            <a:ext cx="2570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NOT tumor (0)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NECROTIC/CORE (1)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EDEMA (2)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ENHANCING (3)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F22F977-1772-E940-8F24-B6D7D7755AD0}"/>
              </a:ext>
            </a:extLst>
          </p:cNvPr>
          <p:cNvGrpSpPr/>
          <p:nvPr/>
        </p:nvGrpSpPr>
        <p:grpSpPr>
          <a:xfrm>
            <a:off x="7895354" y="5519645"/>
            <a:ext cx="4091237" cy="1307209"/>
            <a:chOff x="7895354" y="5499767"/>
            <a:chExt cx="4091237" cy="1307209"/>
          </a:xfrm>
        </p:grpSpPr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279AD30-F94B-B142-96C2-1D934D780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5354" y="5499767"/>
              <a:ext cx="1267937" cy="13072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5641D5-415D-4841-A1A7-BFA36CCEC9F1}"/>
                </a:ext>
              </a:extLst>
            </p:cNvPr>
            <p:cNvSpPr txBox="1"/>
            <p:nvPr/>
          </p:nvSpPr>
          <p:spPr>
            <a:xfrm>
              <a:off x="9104242" y="5801037"/>
              <a:ext cx="28823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Brain Tumor Segmentation</a:t>
              </a:r>
            </a:p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With U-NET, FC-</a:t>
              </a:r>
              <a:r>
                <a:rPr lang="en-US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erlin Sans FB" panose="020F0502020204030204" pitchFamily="34" charset="0"/>
                  <a:ea typeface="Apple Color Emoji" pitchFamily="2" charset="0"/>
                  <a:cs typeface="Berlin Sans FB" panose="020F0502020204030204" pitchFamily="34" charset="0"/>
                </a:rPr>
                <a:t>DenseNets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Berlin Sans FB" panose="020F0502020204030204" pitchFamily="34" charset="0"/>
                <a:ea typeface="Apple Color Emoji" pitchFamily="2" charset="0"/>
                <a:cs typeface="Berlin Sans FB" panose="020F0502020204030204" pitchFamily="34" charset="0"/>
              </a:endParaRPr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82F7AEC2-6C4D-5141-9BEC-E7964036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515" y="1260664"/>
            <a:ext cx="9116969" cy="29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3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B96DD1-2E38-4D4A-A422-4BCD33255956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U-Net model: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854C99-D070-384F-B26B-447F7A53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24" y="890570"/>
            <a:ext cx="6502153" cy="43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B93542-FFCC-314C-9CA4-E66F5C961615}"/>
              </a:ext>
            </a:extLst>
          </p:cNvPr>
          <p:cNvSpPr txBox="1"/>
          <p:nvPr/>
        </p:nvSpPr>
        <p:spPr>
          <a:xfrm>
            <a:off x="1476254" y="5241060"/>
            <a:ext cx="92394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The U-Net architecture is composed of </a:t>
            </a:r>
            <a:r>
              <a:rPr lang="en-US" sz="1600" dirty="0" err="1">
                <a:latin typeface="Avenir Book" panose="02000503020000020003" pitchFamily="2" charset="0"/>
              </a:rPr>
              <a:t>downsampling</a:t>
            </a:r>
            <a:r>
              <a:rPr lang="en-US" sz="1600" dirty="0">
                <a:latin typeface="Avenir Book" panose="02000503020000020003" pitchFamily="2" charset="0"/>
              </a:rPr>
              <a:t>, </a:t>
            </a:r>
            <a:r>
              <a:rPr lang="en-US" sz="1600" dirty="0" err="1">
                <a:latin typeface="Avenir Book" panose="02000503020000020003" pitchFamily="2" charset="0"/>
              </a:rPr>
              <a:t>upsampling</a:t>
            </a:r>
            <a:r>
              <a:rPr lang="en-US" sz="1600" dirty="0">
                <a:latin typeface="Avenir Book" panose="02000503020000020003" pitchFamily="2" charset="0"/>
              </a:rPr>
              <a:t> paths and skip connections bridging the two.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Features in the images and the context information are learned through convolution and pooling in the </a:t>
            </a:r>
            <a:r>
              <a:rPr lang="en-US" sz="1600" dirty="0" err="1">
                <a:latin typeface="Avenir Book" panose="02000503020000020003" pitchFamily="2" charset="0"/>
              </a:rPr>
              <a:t>downsampling</a:t>
            </a:r>
            <a:r>
              <a:rPr lang="en-US" sz="1600" dirty="0">
                <a:latin typeface="Avenir Book" panose="02000503020000020003" pitchFamily="2" charset="0"/>
              </a:rPr>
              <a:t> path.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In the </a:t>
            </a:r>
            <a:r>
              <a:rPr lang="en-US" sz="1600" dirty="0" err="1">
                <a:latin typeface="Avenir Book" panose="02000503020000020003" pitchFamily="2" charset="0"/>
              </a:rPr>
              <a:t>upsampling</a:t>
            </a:r>
            <a:r>
              <a:rPr lang="en-US" sz="1600" dirty="0">
                <a:latin typeface="Avenir Book" panose="02000503020000020003" pitchFamily="2" charset="0"/>
              </a:rPr>
              <a:t> path, the learned features and context are propagated through convolution layers, while higher resolutions are recovered through skip connections and </a:t>
            </a:r>
            <a:r>
              <a:rPr lang="en-US" sz="1600" dirty="0" err="1">
                <a:latin typeface="Avenir Book" panose="02000503020000020003" pitchFamily="2" charset="0"/>
              </a:rPr>
              <a:t>upsampling</a:t>
            </a:r>
            <a:r>
              <a:rPr lang="en-US" sz="1600" dirty="0">
                <a:latin typeface="Avenir Book" panose="02000503020000020003" pitchFamily="2" charset="0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C3AEC-7328-5C4C-B81F-84A834EC43C0}"/>
              </a:ext>
            </a:extLst>
          </p:cNvPr>
          <p:cNvSpPr txBox="1"/>
          <p:nvPr/>
        </p:nvSpPr>
        <p:spPr>
          <a:xfrm>
            <a:off x="8009733" y="3467100"/>
            <a:ext cx="9394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credit: https://</a:t>
            </a:r>
            <a:r>
              <a:rPr lang="en-US" sz="12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arxiv.org</a:t>
            </a:r>
            <a:r>
              <a:rPr 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/abs/1505.04597</a:t>
            </a:r>
          </a:p>
        </p:txBody>
      </p:sp>
    </p:spTree>
    <p:extLst>
      <p:ext uri="{BB962C8B-B14F-4D97-AF65-F5344CB8AC3E}">
        <p14:creationId xmlns:p14="http://schemas.microsoft.com/office/powerpoint/2010/main" val="400155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BCB9A-0267-DC49-9FC5-F930C0C36603}"/>
              </a:ext>
            </a:extLst>
          </p:cNvPr>
          <p:cNvSpPr txBox="1"/>
          <p:nvPr/>
        </p:nvSpPr>
        <p:spPr>
          <a:xfrm>
            <a:off x="3028709" y="1267100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U-Net model details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03A407-9AC2-4E4E-8BD2-38FA9A9396A3}"/>
              </a:ext>
            </a:extLst>
          </p:cNvPr>
          <p:cNvGrpSpPr/>
          <p:nvPr/>
        </p:nvGrpSpPr>
        <p:grpSpPr>
          <a:xfrm>
            <a:off x="2132747" y="2360851"/>
            <a:ext cx="8183562" cy="2394557"/>
            <a:chOff x="2132747" y="2642203"/>
            <a:chExt cx="8183562" cy="23945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9AAF40-32B8-C749-A98C-714045BC0EC0}"/>
                </a:ext>
              </a:extLst>
            </p:cNvPr>
            <p:cNvSpPr txBox="1"/>
            <p:nvPr/>
          </p:nvSpPr>
          <p:spPr>
            <a:xfrm>
              <a:off x="2132747" y="2728436"/>
              <a:ext cx="818356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latin typeface="Avenir Book" panose="02000503020000020003" pitchFamily="2" charset="0"/>
                </a:rPr>
                <a:t>Loss function: Pixel-wise cross entropy,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dirty="0">
                <a:latin typeface="Avenir Book" panose="02000503020000020003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latin typeface="Avenir Book" panose="02000503020000020003" pitchFamily="2" charset="0"/>
                </a:rPr>
                <a:t>Optimizer: Adam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dirty="0">
                <a:latin typeface="Avenir Book" panose="02000503020000020003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latin typeface="Avenir Book" panose="02000503020000020003" pitchFamily="2" charset="0"/>
                </a:rPr>
                <a:t>Learning rate (0.0001) was set to be reduced on plateau by a factor of 0.2.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dirty="0">
                <a:latin typeface="Avenir Book" panose="02000503020000020003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>
                  <a:latin typeface="Avenir Book" panose="02000503020000020003" pitchFamily="2" charset="0"/>
                </a:rPr>
                <a:t>During training model performance was evaluated on training and validation sets using accuracy, dice coefficient, and </a:t>
              </a:r>
              <a:r>
                <a:rPr lang="en-US" dirty="0" err="1">
                  <a:latin typeface="Avenir Book" panose="02000503020000020003" pitchFamily="2" charset="0"/>
                </a:rPr>
                <a:t>IoU</a:t>
              </a:r>
              <a:r>
                <a:rPr lang="en-US" dirty="0">
                  <a:latin typeface="Avenir Book" panose="02000503020000020003" pitchFamily="2" charset="0"/>
                </a:rPr>
                <a:t> as metrics.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1C0C085-35D2-5847-B8FF-F551C49F917D}"/>
                    </a:ext>
                  </a:extLst>
                </p:cNvPr>
                <p:cNvSpPr txBox="1"/>
                <p:nvPr/>
              </p:nvSpPr>
              <p:spPr>
                <a:xfrm>
                  <a:off x="6588368" y="2642203"/>
                  <a:ext cx="2295692" cy="59747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𝑙𝑎𝑠𝑠𝑒𝑠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1C0C085-35D2-5847-B8FF-F551C49F91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368" y="2642203"/>
                  <a:ext cx="2295692" cy="597471"/>
                </a:xfrm>
                <a:prstGeom prst="rect">
                  <a:avLst/>
                </a:prstGeom>
                <a:blipFill>
                  <a:blip r:embed="rId2"/>
                  <a:stretch>
                    <a:fillRect l="-19231" t="-147917" r="-2747" b="-20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313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AAA162F-BD43-EC42-8ECB-640EF107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28837"/>
            <a:ext cx="79248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BCB9A-0267-DC49-9FC5-F930C0C36603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U-Net model: Training 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AAF40-32B8-C749-A98C-714045BC0EC0}"/>
              </a:ext>
            </a:extLst>
          </p:cNvPr>
          <p:cNvSpPr txBox="1"/>
          <p:nvPr/>
        </p:nvSpPr>
        <p:spPr>
          <a:xfrm>
            <a:off x="2648562" y="5238172"/>
            <a:ext cx="722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Convergence of loss function over training and validation data.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Avenir Book" panose="02000503020000020003" pitchFamily="2" charset="0"/>
              </a:rPr>
              <a:t>Also, the evaluation metrics improved over the course of training epochs. </a:t>
            </a:r>
          </a:p>
        </p:txBody>
      </p:sp>
    </p:spTree>
    <p:extLst>
      <p:ext uri="{BB962C8B-B14F-4D97-AF65-F5344CB8AC3E}">
        <p14:creationId xmlns:p14="http://schemas.microsoft.com/office/powerpoint/2010/main" val="83761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7B7B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8BCB9A-0267-DC49-9FC5-F930C0C36603}"/>
              </a:ext>
            </a:extLst>
          </p:cNvPr>
          <p:cNvSpPr txBox="1"/>
          <p:nvPr/>
        </p:nvSpPr>
        <p:spPr>
          <a:xfrm>
            <a:off x="3028709" y="376151"/>
            <a:ext cx="613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U-Net model: Evaluation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ADF5E8-DF1B-2A48-83CC-B4BA60E1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1105876"/>
            <a:ext cx="64897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300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</TotalTime>
  <Words>1217</Words>
  <Application>Microsoft Macintosh PowerPoint</Application>
  <PresentationFormat>Widescreen</PresentationFormat>
  <Paragraphs>115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Book</vt:lpstr>
      <vt:lpstr>Berlin Sans FB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Park, Junchol</dc:creator>
  <cp:lastModifiedBy>Park, Junchol</cp:lastModifiedBy>
  <cp:revision>23</cp:revision>
  <dcterms:created xsi:type="dcterms:W3CDTF">2022-01-25T19:55:18Z</dcterms:created>
  <dcterms:modified xsi:type="dcterms:W3CDTF">2022-02-02T19:35:26Z</dcterms:modified>
</cp:coreProperties>
</file>